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5" r:id="rId3"/>
    <p:sldId id="276" r:id="rId4"/>
    <p:sldId id="277" r:id="rId5"/>
    <p:sldId id="278" r:id="rId6"/>
    <p:sldId id="279" r:id="rId7"/>
    <p:sldId id="274" r:id="rId8"/>
    <p:sldId id="257" r:id="rId9"/>
    <p:sldId id="258" r:id="rId10"/>
    <p:sldId id="259"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8" autoAdjust="0"/>
  </p:normalViewPr>
  <p:slideViewPr>
    <p:cSldViewPr>
      <p:cViewPr varScale="1">
        <p:scale>
          <a:sx n="66" d="100"/>
          <a:sy n="66" d="100"/>
        </p:scale>
        <p:origin x="-15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DA3675-6E40-480D-8130-67E5661DAE61}" type="datetimeFigureOut">
              <a:rPr lang="en-US" smtClean="0"/>
              <a:pPr/>
              <a:t>3/11/2019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294C56-5C50-4FD3-9145-256ADEADFC90}" type="slidenum">
              <a:rPr lang="en-US" smtClean="0"/>
              <a:pPr/>
              <a:t>‹#›</a:t>
            </a:fld>
            <a:endParaRPr lang="en-US"/>
          </a:p>
        </p:txBody>
      </p:sp>
    </p:spTree>
    <p:extLst>
      <p:ext uri="{BB962C8B-B14F-4D97-AF65-F5344CB8AC3E}">
        <p14:creationId xmlns:p14="http://schemas.microsoft.com/office/powerpoint/2010/main" val="3224510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294C56-5C50-4FD3-9145-256ADEADFC9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CDA466-415D-4916-BA53-E7E671852EA7}" type="datetime1">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9444D-A5AA-49BE-ABCF-030DF56B8531}" type="datetime1">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4794EE-96A4-43F4-976C-07585918DDEE}" type="datetime1">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8B6243-9E58-4F86-9513-1E062E0C2B9A}" type="datetime1">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D90953-A3BB-448C-ABFD-C0562DD67C49}" type="datetime1">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43D55B-E79B-4787-A32D-CFFF10BD051E}" type="datetime1">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81BD0D-C5EF-4268-A151-90C78FD9D07D}" type="datetime1">
              <a:rPr lang="en-US" smtClean="0"/>
              <a:pPr/>
              <a:t>3/11/2019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D6E4DE-BE92-4FF7-AEE7-EE9944085B2F}" type="datetime1">
              <a:rPr lang="en-US" smtClean="0"/>
              <a:pPr/>
              <a:t>3/11/2019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35EE5-3258-478F-B346-61EE26CE9E52}" type="datetime1">
              <a:rPr lang="en-US" smtClean="0"/>
              <a:pPr/>
              <a:t>3/11/2019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95DA2-4DF2-4090-80E2-853F3E6748AA}" type="datetime1">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9E079-BF7F-4219-9730-6552B927F3D6}" type="datetime1">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FD98C-5189-4B6D-BB26-D9B30D4D68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BE2DC2-54D1-44E4-AEB8-32BFA9F7D675}" type="datetime1">
              <a:rPr lang="en-US" smtClean="0"/>
              <a:pPr/>
              <a:t>3/11/2019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FD98C-5189-4B6D-BB26-D9B30D4D68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Slide Number Placeholder 7"/>
          <p:cNvSpPr>
            <a:spLocks noGrp="1"/>
          </p:cNvSpPr>
          <p:nvPr>
            <p:ph type="sldNum" sz="quarter" idx="12"/>
          </p:nvPr>
        </p:nvSpPr>
        <p:spPr/>
        <p:txBody>
          <a:bodyPr/>
          <a:lstStyle/>
          <a:p>
            <a:fld id="{834FD98C-5189-4B6D-BB26-D9B30D4D681E}" type="slidenum">
              <a:rPr lang="en-US" smtClean="0"/>
              <a:pPr/>
              <a:t>1</a:t>
            </a:fld>
            <a:endParaRPr lang="en-US"/>
          </a:p>
        </p:txBody>
      </p:sp>
      <p:sp>
        <p:nvSpPr>
          <p:cNvPr id="2" name="مستطيل 1"/>
          <p:cNvSpPr/>
          <p:nvPr/>
        </p:nvSpPr>
        <p:spPr>
          <a:xfrm>
            <a:off x="683568" y="1484784"/>
            <a:ext cx="8208912" cy="4524315"/>
          </a:xfrm>
          <a:prstGeom prst="rect">
            <a:avLst/>
          </a:prstGeom>
        </p:spPr>
        <p:txBody>
          <a:bodyPr wrap="square">
            <a:spAutoFit/>
          </a:bodyPr>
          <a:lstStyle/>
          <a:p>
            <a:pPr lvl="0"/>
            <a:r>
              <a:rPr lang="en-US" sz="3200" b="1" dirty="0" err="1">
                <a:solidFill>
                  <a:srgbClr val="7030A0"/>
                </a:solidFill>
              </a:rPr>
              <a:t>Lec</a:t>
            </a:r>
            <a:r>
              <a:rPr lang="en-US" sz="3200" b="1" dirty="0">
                <a:solidFill>
                  <a:srgbClr val="7030A0"/>
                </a:solidFill>
              </a:rPr>
              <a:t> </a:t>
            </a:r>
            <a:r>
              <a:rPr lang="en-US" sz="3200" b="1" dirty="0" smtClean="0">
                <a:solidFill>
                  <a:srgbClr val="7030A0"/>
                </a:solidFill>
              </a:rPr>
              <a:t>3                                                          </a:t>
            </a:r>
            <a:r>
              <a:rPr lang="en-US" sz="3200" b="1" dirty="0">
                <a:solidFill>
                  <a:srgbClr val="7030A0"/>
                </a:solidFill>
              </a:rPr>
              <a:t>5th stage</a:t>
            </a:r>
          </a:p>
          <a:p>
            <a:pPr lvl="0"/>
            <a:endParaRPr lang="en-US" sz="3200" b="1" dirty="0">
              <a:solidFill>
                <a:srgbClr val="C00000"/>
              </a:solidFill>
            </a:endParaRPr>
          </a:p>
          <a:p>
            <a:pPr lvl="0"/>
            <a:r>
              <a:rPr lang="en-US" sz="3200" b="1" dirty="0">
                <a:solidFill>
                  <a:srgbClr val="C00000"/>
                </a:solidFill>
              </a:rPr>
              <a:t>Advanced Pharmaceutical  Chemistry </a:t>
            </a:r>
          </a:p>
          <a:p>
            <a:pPr lvl="0"/>
            <a:r>
              <a:rPr lang="en-US" sz="3200" b="1" dirty="0">
                <a:solidFill>
                  <a:srgbClr val="C00000"/>
                </a:solidFill>
              </a:rPr>
              <a:t>                 2018-2019</a:t>
            </a:r>
          </a:p>
          <a:p>
            <a:pPr lvl="0"/>
            <a:endParaRPr lang="en-US" sz="3200" b="1" dirty="0">
              <a:solidFill>
                <a:srgbClr val="C00000"/>
              </a:solidFill>
            </a:endParaRPr>
          </a:p>
          <a:p>
            <a:pPr lvl="0"/>
            <a:r>
              <a:rPr lang="en-US" sz="3200" b="1" dirty="0">
                <a:solidFill>
                  <a:srgbClr val="002060"/>
                </a:solidFill>
                <a:cs typeface="Times New Roman"/>
              </a:rPr>
              <a:t>Assist prof. </a:t>
            </a:r>
            <a:r>
              <a:rPr lang="en-US" sz="3200" b="1" dirty="0" err="1">
                <a:solidFill>
                  <a:srgbClr val="002060"/>
                </a:solidFill>
                <a:cs typeface="Times New Roman"/>
              </a:rPr>
              <a:t>Dr.Rita</a:t>
            </a:r>
            <a:r>
              <a:rPr lang="en-US" sz="3200" b="1" dirty="0">
                <a:solidFill>
                  <a:srgbClr val="002060"/>
                </a:solidFill>
                <a:cs typeface="Times New Roman"/>
              </a:rPr>
              <a:t> Sabah Elias</a:t>
            </a:r>
          </a:p>
          <a:p>
            <a:pPr lvl="0"/>
            <a:r>
              <a:rPr lang="en-US" sz="3200" b="1" dirty="0">
                <a:solidFill>
                  <a:srgbClr val="002060"/>
                </a:solidFill>
                <a:cs typeface="Times New Roman"/>
              </a:rPr>
              <a:t>College of Pharmacy, university of </a:t>
            </a:r>
            <a:r>
              <a:rPr lang="en-US" sz="3200" b="1" dirty="0" err="1">
                <a:solidFill>
                  <a:srgbClr val="002060"/>
                </a:solidFill>
                <a:cs typeface="Times New Roman"/>
              </a:rPr>
              <a:t>Basrah</a:t>
            </a:r>
            <a:r>
              <a:rPr lang="en-US" sz="3200" b="1" dirty="0">
                <a:solidFill>
                  <a:srgbClr val="002060"/>
                </a:solidFill>
                <a:cs typeface="Times New Roman"/>
              </a:rPr>
              <a:t> </a:t>
            </a:r>
          </a:p>
          <a:p>
            <a:pPr lvl="0"/>
            <a:endParaRPr lang="en-US" sz="3200" b="1" dirty="0">
              <a:solidFill>
                <a:srgbClr val="002060"/>
              </a:solidFill>
              <a:cs typeface="Times New Roman"/>
            </a:endParaRPr>
          </a:p>
          <a:p>
            <a:pPr lvl="0"/>
            <a:endParaRPr lang="en-US" sz="3200" b="1" dirty="0">
              <a:solidFill>
                <a:srgbClr val="002060"/>
              </a:solidFill>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33" name="Object 1"/>
          <p:cNvGraphicFramePr>
            <a:graphicFrameLocks noChangeAspect="1"/>
          </p:cNvGraphicFramePr>
          <p:nvPr>
            <p:extLst>
              <p:ext uri="{D42A27DB-BD31-4B8C-83A1-F6EECF244321}">
                <p14:modId xmlns:p14="http://schemas.microsoft.com/office/powerpoint/2010/main" val="2704516621"/>
              </p:ext>
            </p:extLst>
          </p:nvPr>
        </p:nvGraphicFramePr>
        <p:xfrm>
          <a:off x="539552" y="1772816"/>
          <a:ext cx="8280920" cy="4765675"/>
        </p:xfrm>
        <a:graphic>
          <a:graphicData uri="http://schemas.openxmlformats.org/presentationml/2006/ole">
            <mc:AlternateContent xmlns:mc="http://schemas.openxmlformats.org/markup-compatibility/2006">
              <mc:Choice xmlns:v="urn:schemas-microsoft-com:vml" Requires="v">
                <p:oleObj spid="_x0000_s18437" name="CS ChemDraw Drawing" r:id="rId3" imgW="7922895" imgH="5088255" progId="ChemDraw.Document.6.0">
                  <p:embed/>
                </p:oleObj>
              </mc:Choice>
              <mc:Fallback>
                <p:oleObj name="CS ChemDraw Drawing" r:id="rId3" imgW="7922895" imgH="5088255" progId="ChemDraw.Document.6.0">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772816"/>
                        <a:ext cx="8280920" cy="4765675"/>
                      </a:xfrm>
                      <a:prstGeom prst="rect">
                        <a:avLst/>
                      </a:prstGeom>
                      <a:noFill/>
                    </p:spPr>
                  </p:pic>
                </p:oleObj>
              </mc:Fallback>
            </mc:AlternateContent>
          </a:graphicData>
        </a:graphic>
      </p:graphicFrame>
      <p:sp>
        <p:nvSpPr>
          <p:cNvPr id="18436" name="Rectangle 4"/>
          <p:cNvSpPr>
            <a:spLocks noChangeArrowheads="1"/>
          </p:cNvSpPr>
          <p:nvPr/>
        </p:nvSpPr>
        <p:spPr bwMode="auto">
          <a:xfrm>
            <a:off x="1571604" y="428604"/>
            <a:ext cx="4000528" cy="651420"/>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1" u="sng"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Positions of signals (Chemical shift)</a:t>
            </a:r>
            <a:endParaRPr kumimoji="0" lang="en-US" sz="16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834FD98C-5189-4B6D-BB26-D9B30D4D681E}" type="slidenum">
              <a:rPr lang="en-US" smtClean="0"/>
              <a:pPr/>
              <a:t>10</a:t>
            </a:fld>
            <a:endParaRPr lang="en-US"/>
          </a:p>
        </p:txBody>
      </p:sp>
      <p:sp>
        <p:nvSpPr>
          <p:cNvPr id="2" name="مستطيل 1"/>
          <p:cNvSpPr/>
          <p:nvPr/>
        </p:nvSpPr>
        <p:spPr>
          <a:xfrm>
            <a:off x="179512" y="836712"/>
            <a:ext cx="8640960" cy="777777"/>
          </a:xfrm>
          <a:prstGeom prst="rect">
            <a:avLst/>
          </a:prstGeom>
        </p:spPr>
        <p:txBody>
          <a:bodyPr wrap="square">
            <a:spAutoFit/>
          </a:bodyPr>
          <a:lstStyle/>
          <a:p>
            <a:pPr>
              <a:lnSpc>
                <a:spcPct val="115000"/>
              </a:lnSpc>
              <a:spcAft>
                <a:spcPts val="1000"/>
              </a:spcAft>
            </a:pPr>
            <a:r>
              <a:rPr lang="en-US" sz="2000" b="1" dirty="0">
                <a:solidFill>
                  <a:srgbClr val="0070C0"/>
                </a:solidFill>
                <a:latin typeface="Times New Roman"/>
                <a:ea typeface="Calibri"/>
                <a:cs typeface="Arial"/>
              </a:rPr>
              <a:t>The number of signals in the NMR </a:t>
            </a:r>
            <a:r>
              <a:rPr lang="en-US" sz="2000" b="1" dirty="0">
                <a:solidFill>
                  <a:srgbClr val="0070C0"/>
                </a:solidFill>
                <a:latin typeface="Cambria Math"/>
                <a:ea typeface="Calibri"/>
                <a:cs typeface="Times New Roman"/>
              </a:rPr>
              <a:t>→</a:t>
            </a:r>
            <a:r>
              <a:rPr lang="en-US" sz="2000" b="1" dirty="0">
                <a:solidFill>
                  <a:srgbClr val="0070C0"/>
                </a:solidFill>
                <a:latin typeface="Times New Roman"/>
                <a:ea typeface="Calibri"/>
                <a:cs typeface="Arial"/>
              </a:rPr>
              <a:t> the number of sets of equivalent protons in a molecule</a:t>
            </a:r>
            <a:endParaRPr lang="en-US" sz="2000" dirty="0">
              <a:ea typeface="Calibri"/>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2"/>
          <p:cNvGraphicFramePr>
            <a:graphicFrameLocks noChangeAspect="1"/>
          </p:cNvGraphicFramePr>
          <p:nvPr>
            <p:extLst>
              <p:ext uri="{D42A27DB-BD31-4B8C-83A1-F6EECF244321}">
                <p14:modId xmlns:p14="http://schemas.microsoft.com/office/powerpoint/2010/main" val="1041733885"/>
              </p:ext>
            </p:extLst>
          </p:nvPr>
        </p:nvGraphicFramePr>
        <p:xfrm>
          <a:off x="1157442" y="2348880"/>
          <a:ext cx="7113279" cy="3819552"/>
        </p:xfrm>
        <a:graphic>
          <a:graphicData uri="http://schemas.openxmlformats.org/presentationml/2006/ole">
            <mc:AlternateContent xmlns:mc="http://schemas.openxmlformats.org/markup-compatibility/2006">
              <mc:Choice xmlns:v="urn:schemas-microsoft-com:vml" Requires="v">
                <p:oleObj spid="_x0000_s19462" name="CS ChemDraw Drawing" r:id="rId3" imgW="6566400" imgH="3522960" progId="ChemDraw.Document.6.0">
                  <p:embed/>
                </p:oleObj>
              </mc:Choice>
              <mc:Fallback>
                <p:oleObj name="CS ChemDraw Drawing" r:id="rId3" imgW="6566400" imgH="3522960" progId="ChemDraw.Document.6.0">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7442" y="2348880"/>
                        <a:ext cx="7113279" cy="38195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Slide Number Placeholder 2"/>
          <p:cNvSpPr>
            <a:spLocks noGrp="1"/>
          </p:cNvSpPr>
          <p:nvPr>
            <p:ph type="sldNum" sz="quarter" idx="12"/>
          </p:nvPr>
        </p:nvSpPr>
        <p:spPr/>
        <p:txBody>
          <a:bodyPr/>
          <a:lstStyle/>
          <a:p>
            <a:fld id="{834FD98C-5189-4B6D-BB26-D9B30D4D681E}" type="slidenum">
              <a:rPr lang="en-US" smtClean="0"/>
              <a:pPr/>
              <a:t>11</a:t>
            </a:fld>
            <a:endParaRPr lang="en-US"/>
          </a:p>
        </p:txBody>
      </p:sp>
      <p:cxnSp>
        <p:nvCxnSpPr>
          <p:cNvPr id="5" name="Straight Arrow Connector 4"/>
          <p:cNvCxnSpPr/>
          <p:nvPr/>
        </p:nvCxnSpPr>
        <p:spPr>
          <a:xfrm rot="5400000">
            <a:off x="5765193" y="2098847"/>
            <a:ext cx="857256"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4264995" y="2313161"/>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a:off x="3372020" y="2134566"/>
            <a:ext cx="85725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مستطيل 1"/>
          <p:cNvSpPr/>
          <p:nvPr/>
        </p:nvSpPr>
        <p:spPr>
          <a:xfrm>
            <a:off x="323528" y="404664"/>
            <a:ext cx="8640960" cy="800219"/>
          </a:xfrm>
          <a:prstGeom prst="rect">
            <a:avLst/>
          </a:prstGeom>
        </p:spPr>
        <p:txBody>
          <a:bodyPr wrap="square">
            <a:spAutoFit/>
          </a:bodyPr>
          <a:lstStyle/>
          <a:p>
            <a:pPr>
              <a:lnSpc>
                <a:spcPct val="115000"/>
              </a:lnSpc>
              <a:spcAft>
                <a:spcPts val="1000"/>
              </a:spcAft>
            </a:pPr>
            <a:r>
              <a:rPr lang="en-US" sz="2000" dirty="0">
                <a:latin typeface="Times New Roman"/>
                <a:ea typeface="Calibri"/>
                <a:cs typeface="Arial"/>
              </a:rPr>
              <a:t>It is important to note that it is electronic environment which tells where a proton shows absorption in the spectrum.</a:t>
            </a:r>
            <a:endParaRPr lang="en-US" sz="2000" dirty="0">
              <a:ea typeface="Calibri"/>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834FD98C-5189-4B6D-BB26-D9B30D4D681E}" type="slidenum">
              <a:rPr lang="en-US" smtClean="0"/>
              <a:pPr/>
              <a:t>2</a:t>
            </a:fld>
            <a:endParaRPr lang="en-US"/>
          </a:p>
        </p:txBody>
      </p:sp>
      <p:sp>
        <p:nvSpPr>
          <p:cNvPr id="5" name="Rectangle 2"/>
          <p:cNvSpPr>
            <a:spLocks noChangeArrowheads="1"/>
          </p:cNvSpPr>
          <p:nvPr/>
        </p:nvSpPr>
        <p:spPr bwMode="auto">
          <a:xfrm>
            <a:off x="539552" y="487706"/>
            <a:ext cx="8352928"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Boltzmann distribution in NMR-effect of  field strength and temperature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B</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0</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nuclei divide themselves between two energy levels(spin 1/2 nuclei. The relative numbers of nuclei occupying each level (once thermal equilibrium has been achieved) can be calculated according to </a:t>
            </a:r>
            <a:r>
              <a:rPr kumimoji="0" lang="en-US"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Boltzmann distribution law</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clear that, for net absorption to occur there must be more particles in the lower energy state than in the higher energy state. So we can calculate from the Boltzmann law the relative number occupy each level.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boltzmann</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law is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كائن 5"/>
          <p:cNvGraphicFramePr>
            <a:graphicFrameLocks noChangeAspect="1"/>
          </p:cNvGraphicFramePr>
          <p:nvPr>
            <p:extLst>
              <p:ext uri="{D42A27DB-BD31-4B8C-83A1-F6EECF244321}">
                <p14:modId xmlns:p14="http://schemas.microsoft.com/office/powerpoint/2010/main" val="2689603506"/>
              </p:ext>
            </p:extLst>
          </p:nvPr>
        </p:nvGraphicFramePr>
        <p:xfrm>
          <a:off x="755576" y="3042251"/>
          <a:ext cx="7560840" cy="3155311"/>
        </p:xfrm>
        <a:graphic>
          <a:graphicData uri="http://schemas.openxmlformats.org/presentationml/2006/ole">
            <mc:AlternateContent xmlns:mc="http://schemas.openxmlformats.org/markup-compatibility/2006">
              <mc:Choice xmlns:v="urn:schemas-microsoft-com:vml" Requires="v">
                <p:oleObj spid="_x0000_s30725" name="CS ChemDraw Drawing" r:id="rId3" imgW="6050185" imgH="2523367" progId="ChemDraw.Document.6.0">
                  <p:embed/>
                </p:oleObj>
              </mc:Choice>
              <mc:Fallback>
                <p:oleObj name="CS ChemDraw Drawing" r:id="rId3" imgW="6050185" imgH="252336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3042251"/>
                        <a:ext cx="7560840" cy="3155311"/>
                      </a:xfrm>
                      <a:prstGeom prst="rect">
                        <a:avLst/>
                      </a:prstGeom>
                      <a:noFill/>
                    </p:spPr>
                  </p:pic>
                </p:oleObj>
              </mc:Fallback>
            </mc:AlternateContent>
          </a:graphicData>
        </a:graphic>
      </p:graphicFrame>
    </p:spTree>
    <p:extLst>
      <p:ext uri="{BB962C8B-B14F-4D97-AF65-F5344CB8AC3E}">
        <p14:creationId xmlns:p14="http://schemas.microsoft.com/office/powerpoint/2010/main" val="1058058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3</a:t>
            </a:fld>
            <a:endParaRPr lang="en-US"/>
          </a:p>
        </p:txBody>
      </p:sp>
      <p:sp>
        <p:nvSpPr>
          <p:cNvPr id="3" name="Rectangle 2"/>
          <p:cNvSpPr>
            <a:spLocks noChangeArrowheads="1"/>
          </p:cNvSpPr>
          <p:nvPr/>
        </p:nvSpPr>
        <p:spPr bwMode="auto">
          <a:xfrm>
            <a:off x="323528" y="0"/>
            <a:ext cx="864096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Example:-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At 25 </a:t>
            </a:r>
            <a:r>
              <a:rPr kumimoji="0" lang="en-US" sz="2400" b="1" i="0" u="none" strike="noStrike" cap="none" normalizeH="0" baseline="30000" dirty="0" smtClean="0">
                <a:ln>
                  <a:noFill/>
                </a:ln>
                <a:solidFill>
                  <a:srgbClr val="002060"/>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C what fraction of </a:t>
            </a:r>
            <a:r>
              <a:rPr kumimoji="0" lang="en-US" sz="2400" b="1" i="0" u="none" strike="noStrike" cap="none" normalizeH="0" baseline="30000" dirty="0" smtClean="0">
                <a:ln>
                  <a:noFill/>
                </a:ln>
                <a:solidFill>
                  <a:srgbClr val="002060"/>
                </a:solidFill>
                <a:effectLst/>
                <a:latin typeface="Times New Roman" pitchFamily="18" charset="0"/>
                <a:ea typeface="Calibri" pitchFamily="34" charset="0"/>
                <a:cs typeface="Times New Roman" pitchFamily="18" charset="0"/>
              </a:rPr>
              <a:t>1</a:t>
            </a:r>
            <a:r>
              <a:rPr kumimoji="0" lang="en-US"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H nuclei in 5.87T field are in the upper and lower states?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كائن 3"/>
          <p:cNvGraphicFramePr>
            <a:graphicFrameLocks noChangeAspect="1"/>
          </p:cNvGraphicFramePr>
          <p:nvPr>
            <p:extLst>
              <p:ext uri="{D42A27DB-BD31-4B8C-83A1-F6EECF244321}">
                <p14:modId xmlns:p14="http://schemas.microsoft.com/office/powerpoint/2010/main" val="1167210646"/>
              </p:ext>
            </p:extLst>
          </p:nvPr>
        </p:nvGraphicFramePr>
        <p:xfrm>
          <a:off x="827584" y="1023009"/>
          <a:ext cx="7776864" cy="5741898"/>
        </p:xfrm>
        <a:graphic>
          <a:graphicData uri="http://schemas.openxmlformats.org/presentationml/2006/ole">
            <mc:AlternateContent xmlns:mc="http://schemas.openxmlformats.org/markup-compatibility/2006">
              <mc:Choice xmlns:v="urn:schemas-microsoft-com:vml" Requires="v">
                <p:oleObj spid="_x0000_s31750" name="CS ChemDraw Drawing" r:id="rId3" imgW="4288384" imgH="4507521" progId="ChemDraw.Document.6.0">
                  <p:embed/>
                </p:oleObj>
              </mc:Choice>
              <mc:Fallback>
                <p:oleObj name="CS ChemDraw Drawing" r:id="rId3" imgW="4288384" imgH="4507521"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023009"/>
                        <a:ext cx="7776864" cy="5741898"/>
                      </a:xfrm>
                      <a:prstGeom prst="rect">
                        <a:avLst/>
                      </a:prstGeom>
                      <a:noFill/>
                    </p:spPr>
                  </p:pic>
                </p:oleObj>
              </mc:Fallback>
            </mc:AlternateContent>
          </a:graphicData>
        </a:graphic>
      </p:graphicFrame>
      <p:sp>
        <p:nvSpPr>
          <p:cNvPr id="5" name="Rectangle 3"/>
          <p:cNvSpPr>
            <a:spLocks noChangeArrowheads="1"/>
          </p:cNvSpPr>
          <p:nvPr/>
        </p:nvSpPr>
        <p:spPr bwMode="auto">
          <a:xfrm>
            <a:off x="0" y="4276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t>,</a:t>
            </a: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33981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4</a:t>
            </a:fld>
            <a:endParaRPr lang="en-US"/>
          </a:p>
        </p:txBody>
      </p:sp>
      <p:sp>
        <p:nvSpPr>
          <p:cNvPr id="3" name="Rectangle 2"/>
          <p:cNvSpPr>
            <a:spLocks noChangeArrowheads="1"/>
          </p:cNvSpPr>
          <p:nvPr/>
        </p:nvSpPr>
        <p:spPr bwMode="auto">
          <a:xfrm>
            <a:off x="351344" y="188640"/>
            <a:ext cx="856895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every million nuclei in the higher energy state (for protons at25°C in a 5.87 T magnet) there is an excess of only 20 in the lower energy state (an excess of 20 ppm). And difference for other elements is even smaller because of their smaller γ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valleue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the populations of the upper and lower states become exactly equal, we observe no net signal. This situation is called saturation. Therefore, the very small excess of nuclei in the lower spin state is quite important to NMR spectroscopy, and we can see that very sensitive NMR instrumentation is required to detect the signal. If we increase the operating frequency of the NMR instrument, the energy difference between the two states increases, which causes an increase in this excess. Following table shows how the excess increases with operating frequency.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كائن 3"/>
          <p:cNvGraphicFramePr>
            <a:graphicFrameLocks noChangeAspect="1"/>
          </p:cNvGraphicFramePr>
          <p:nvPr>
            <p:extLst>
              <p:ext uri="{D42A27DB-BD31-4B8C-83A1-F6EECF244321}">
                <p14:modId xmlns:p14="http://schemas.microsoft.com/office/powerpoint/2010/main" val="3735884276"/>
              </p:ext>
            </p:extLst>
          </p:nvPr>
        </p:nvGraphicFramePr>
        <p:xfrm>
          <a:off x="744029" y="4005064"/>
          <a:ext cx="7727950" cy="2651125"/>
        </p:xfrm>
        <a:graphic>
          <a:graphicData uri="http://schemas.openxmlformats.org/presentationml/2006/ole">
            <mc:AlternateContent xmlns:mc="http://schemas.openxmlformats.org/markup-compatibility/2006">
              <mc:Choice xmlns:v="urn:schemas-microsoft-com:vml" Requires="v">
                <p:oleObj spid="_x0000_s32773" name="CS ChemDraw Drawing" r:id="rId3" imgW="7111879" imgH="2602552" progId="ChemDraw.Document.6.0">
                  <p:embed/>
                </p:oleObj>
              </mc:Choice>
              <mc:Fallback>
                <p:oleObj name="CS ChemDraw Drawing" r:id="rId3" imgW="7111879" imgH="2602552" progId="ChemDraw.Document.6.0">
                  <p:embed/>
                  <p:pic>
                    <p:nvPicPr>
                      <p:cNvPr id="0" name="Object 1"/>
                      <p:cNvPicPr>
                        <a:picLocks noChangeAspect="1" noChangeArrowheads="1"/>
                      </p:cNvPicPr>
                      <p:nvPr/>
                    </p:nvPicPr>
                    <p:blipFill>
                      <a:blip r:embed="rId4"/>
                      <a:srcRect/>
                      <a:stretch>
                        <a:fillRect/>
                      </a:stretch>
                    </p:blipFill>
                    <p:spPr bwMode="auto">
                      <a:xfrm>
                        <a:off x="744029" y="4005064"/>
                        <a:ext cx="7727950" cy="2651125"/>
                      </a:xfrm>
                      <a:prstGeom prst="rect">
                        <a:avLst/>
                      </a:prstGeom>
                      <a:noFill/>
                    </p:spPr>
                  </p:pic>
                </p:oleObj>
              </mc:Fallback>
            </mc:AlternateContent>
          </a:graphicData>
        </a:graphic>
      </p:graphicFrame>
    </p:spTree>
    <p:extLst>
      <p:ext uri="{BB962C8B-B14F-4D97-AF65-F5344CB8AC3E}">
        <p14:creationId xmlns:p14="http://schemas.microsoft.com/office/powerpoint/2010/main" val="3493003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5</a:t>
            </a:fld>
            <a:endParaRPr lang="en-US"/>
          </a:p>
        </p:txBody>
      </p:sp>
      <p:graphicFrame>
        <p:nvGraphicFramePr>
          <p:cNvPr id="3" name="جدول 2"/>
          <p:cNvGraphicFramePr>
            <a:graphicFrameLocks noGrp="1"/>
          </p:cNvGraphicFramePr>
          <p:nvPr>
            <p:extLst>
              <p:ext uri="{D42A27DB-BD31-4B8C-83A1-F6EECF244321}">
                <p14:modId xmlns:p14="http://schemas.microsoft.com/office/powerpoint/2010/main" val="2590128786"/>
              </p:ext>
            </p:extLst>
          </p:nvPr>
        </p:nvGraphicFramePr>
        <p:xfrm>
          <a:off x="1187624" y="836712"/>
          <a:ext cx="7319680" cy="3154680"/>
        </p:xfrm>
        <a:graphic>
          <a:graphicData uri="http://schemas.openxmlformats.org/drawingml/2006/table">
            <a:tbl>
              <a:tblPr firstRow="1" firstCol="1" bandRow="1"/>
              <a:tblGrid>
                <a:gridCol w="3659840"/>
                <a:gridCol w="3659840"/>
              </a:tblGrid>
              <a:tr h="298322">
                <a:tc>
                  <a:txBody>
                    <a:bodyPr/>
                    <a:lstStyle/>
                    <a:p>
                      <a:pPr algn="ctr">
                        <a:lnSpc>
                          <a:spcPct val="115000"/>
                        </a:lnSpc>
                        <a:spcAft>
                          <a:spcPts val="0"/>
                        </a:spcAft>
                      </a:pPr>
                      <a:r>
                        <a:rPr lang="en-US" sz="2000" b="1" dirty="0">
                          <a:solidFill>
                            <a:srgbClr val="00B050"/>
                          </a:solidFill>
                          <a:effectLst/>
                          <a:latin typeface="Times New Roman"/>
                          <a:ea typeface="Calibri"/>
                          <a:cs typeface="Arial"/>
                        </a:rPr>
                        <a:t>Operating frequency (MHz)</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baseline="30000" dirty="0">
                          <a:solidFill>
                            <a:srgbClr val="00B050"/>
                          </a:solidFill>
                          <a:effectLst/>
                          <a:latin typeface="Times New Roman"/>
                          <a:ea typeface="Calibri"/>
                          <a:cs typeface="Arial"/>
                        </a:rPr>
                        <a:t>1</a:t>
                      </a:r>
                      <a:r>
                        <a:rPr lang="en-US" sz="2000" b="1" dirty="0">
                          <a:solidFill>
                            <a:srgbClr val="00B050"/>
                          </a:solidFill>
                          <a:effectLst/>
                          <a:latin typeface="Times New Roman"/>
                          <a:ea typeface="Calibri"/>
                          <a:cs typeface="Arial"/>
                        </a:rPr>
                        <a:t>H Excess nuclei</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322">
                <a:tc>
                  <a:txBody>
                    <a:bodyPr/>
                    <a:lstStyle/>
                    <a:p>
                      <a:pPr algn="ctr">
                        <a:lnSpc>
                          <a:spcPct val="115000"/>
                        </a:lnSpc>
                        <a:spcAft>
                          <a:spcPts val="0"/>
                        </a:spcAft>
                      </a:pPr>
                      <a:r>
                        <a:rPr lang="en-US" sz="2000" b="1" dirty="0">
                          <a:effectLst/>
                          <a:latin typeface="Times New Roman"/>
                          <a:ea typeface="Calibri"/>
                          <a:cs typeface="Arial"/>
                        </a:rPr>
                        <a:t>20</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effectLst/>
                          <a:latin typeface="Times New Roman"/>
                          <a:ea typeface="Calibri"/>
                          <a:cs typeface="Arial"/>
                        </a:rPr>
                        <a:t>3</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322">
                <a:tc>
                  <a:txBody>
                    <a:bodyPr/>
                    <a:lstStyle/>
                    <a:p>
                      <a:pPr algn="ctr">
                        <a:lnSpc>
                          <a:spcPct val="115000"/>
                        </a:lnSpc>
                        <a:spcAft>
                          <a:spcPts val="0"/>
                        </a:spcAft>
                      </a:pPr>
                      <a:r>
                        <a:rPr lang="en-US" sz="2000" b="1">
                          <a:effectLst/>
                          <a:latin typeface="Times New Roman"/>
                          <a:ea typeface="Calibri"/>
                          <a:cs typeface="Arial"/>
                        </a:rPr>
                        <a:t>40</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effectLst/>
                          <a:latin typeface="Times New Roman"/>
                          <a:ea typeface="Calibri"/>
                          <a:cs typeface="Arial"/>
                        </a:rPr>
                        <a:t>6</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322">
                <a:tc>
                  <a:txBody>
                    <a:bodyPr/>
                    <a:lstStyle/>
                    <a:p>
                      <a:pPr algn="ctr">
                        <a:lnSpc>
                          <a:spcPct val="115000"/>
                        </a:lnSpc>
                        <a:spcAft>
                          <a:spcPts val="0"/>
                        </a:spcAft>
                      </a:pPr>
                      <a:r>
                        <a:rPr lang="en-US" sz="2000" b="1">
                          <a:effectLst/>
                          <a:latin typeface="Times New Roman"/>
                          <a:ea typeface="Calibri"/>
                          <a:cs typeface="Arial"/>
                        </a:rPr>
                        <a:t>60</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effectLst/>
                          <a:latin typeface="Times New Roman"/>
                          <a:ea typeface="Calibri"/>
                          <a:cs typeface="Arial"/>
                        </a:rPr>
                        <a:t>9</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322">
                <a:tc>
                  <a:txBody>
                    <a:bodyPr/>
                    <a:lstStyle/>
                    <a:p>
                      <a:pPr algn="ctr">
                        <a:lnSpc>
                          <a:spcPct val="115000"/>
                        </a:lnSpc>
                        <a:spcAft>
                          <a:spcPts val="0"/>
                        </a:spcAft>
                      </a:pPr>
                      <a:r>
                        <a:rPr lang="en-US" sz="2000" b="1">
                          <a:effectLst/>
                          <a:latin typeface="Times New Roman"/>
                          <a:ea typeface="Calibri"/>
                          <a:cs typeface="Arial"/>
                        </a:rPr>
                        <a:t>80</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effectLst/>
                          <a:latin typeface="Times New Roman"/>
                          <a:ea typeface="Calibri"/>
                          <a:cs typeface="Arial"/>
                        </a:rPr>
                        <a:t>12</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322">
                <a:tc>
                  <a:txBody>
                    <a:bodyPr/>
                    <a:lstStyle/>
                    <a:p>
                      <a:pPr algn="ctr">
                        <a:lnSpc>
                          <a:spcPct val="115000"/>
                        </a:lnSpc>
                        <a:spcAft>
                          <a:spcPts val="0"/>
                        </a:spcAft>
                      </a:pPr>
                      <a:r>
                        <a:rPr lang="en-US" sz="2000" b="1">
                          <a:effectLst/>
                          <a:latin typeface="Times New Roman"/>
                          <a:ea typeface="Calibri"/>
                          <a:cs typeface="Arial"/>
                        </a:rPr>
                        <a:t>100</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effectLst/>
                          <a:latin typeface="Times New Roman"/>
                          <a:ea typeface="Calibri"/>
                          <a:cs typeface="Arial"/>
                        </a:rPr>
                        <a:t>16</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322">
                <a:tc>
                  <a:txBody>
                    <a:bodyPr/>
                    <a:lstStyle/>
                    <a:p>
                      <a:pPr algn="ctr">
                        <a:lnSpc>
                          <a:spcPct val="115000"/>
                        </a:lnSpc>
                        <a:spcAft>
                          <a:spcPts val="0"/>
                        </a:spcAft>
                      </a:pPr>
                      <a:r>
                        <a:rPr lang="en-US" sz="2000" b="1">
                          <a:effectLst/>
                          <a:latin typeface="Times New Roman"/>
                          <a:ea typeface="Calibri"/>
                          <a:cs typeface="Arial"/>
                        </a:rPr>
                        <a:t>200</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effectLst/>
                          <a:latin typeface="Times New Roman"/>
                          <a:ea typeface="Calibri"/>
                          <a:cs typeface="Arial"/>
                        </a:rPr>
                        <a:t>32</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322">
                <a:tc>
                  <a:txBody>
                    <a:bodyPr/>
                    <a:lstStyle/>
                    <a:p>
                      <a:pPr algn="ctr">
                        <a:lnSpc>
                          <a:spcPct val="115000"/>
                        </a:lnSpc>
                        <a:spcAft>
                          <a:spcPts val="0"/>
                        </a:spcAft>
                      </a:pPr>
                      <a:r>
                        <a:rPr lang="en-US" sz="2000" b="1">
                          <a:effectLst/>
                          <a:latin typeface="Times New Roman"/>
                          <a:ea typeface="Calibri"/>
                          <a:cs typeface="Arial"/>
                        </a:rPr>
                        <a:t>300</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effectLst/>
                          <a:latin typeface="Times New Roman"/>
                          <a:ea typeface="Calibri"/>
                          <a:cs typeface="Arial"/>
                        </a:rPr>
                        <a:t>48</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322">
                <a:tc>
                  <a:txBody>
                    <a:bodyPr/>
                    <a:lstStyle/>
                    <a:p>
                      <a:pPr algn="ctr">
                        <a:lnSpc>
                          <a:spcPct val="115000"/>
                        </a:lnSpc>
                        <a:spcAft>
                          <a:spcPts val="0"/>
                        </a:spcAft>
                      </a:pPr>
                      <a:r>
                        <a:rPr lang="en-US" sz="2000" b="1">
                          <a:effectLst/>
                          <a:latin typeface="Times New Roman"/>
                          <a:ea typeface="Calibri"/>
                          <a:cs typeface="Arial"/>
                        </a:rPr>
                        <a:t>600</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effectLst/>
                          <a:latin typeface="Times New Roman"/>
                          <a:ea typeface="Calibri"/>
                          <a:cs typeface="Arial"/>
                        </a:rPr>
                        <a:t>96</a:t>
                      </a:r>
                      <a:endParaRPr lang="en-US" sz="20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434792" y="4149080"/>
            <a:ext cx="8424936"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also clearly shows why modern instrumentation has been designed with increasingly higher operating frequencies. The sensitivity of the instrument is increased, and the resonance signals are stronger, because more nuclei can undergo transition at higher frequency. Before the advent of higher-field instruments, it was very difficult to observe less-sensitive nuclei such as carbon-13, which is not very abundant (1.1%) and has a detection frequency much lower than that of hydrogen.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ستطيل 4"/>
          <p:cNvSpPr/>
          <p:nvPr/>
        </p:nvSpPr>
        <p:spPr>
          <a:xfrm>
            <a:off x="1691680" y="204609"/>
            <a:ext cx="6233501" cy="400110"/>
          </a:xfrm>
          <a:prstGeom prst="rect">
            <a:avLst/>
          </a:prstGeom>
        </p:spPr>
        <p:txBody>
          <a:bodyPr wrap="none">
            <a:spAutoFit/>
          </a:bodyPr>
          <a:lstStyle/>
          <a:p>
            <a:pPr lvl="0" rtl="1" fontAlgn="base">
              <a:spcBef>
                <a:spcPct val="0"/>
              </a:spcBef>
              <a:spcAft>
                <a:spcPct val="0"/>
              </a:spcAft>
            </a:pPr>
            <a:r>
              <a:rPr lang="en-US" sz="2000" b="1" dirty="0">
                <a:solidFill>
                  <a:srgbClr val="FF0000"/>
                </a:solidFill>
                <a:latin typeface="Times New Roman" pitchFamily="18" charset="0"/>
                <a:ea typeface="Calibri" pitchFamily="34" charset="0"/>
                <a:cs typeface="Times New Roman" pitchFamily="18" charset="0"/>
              </a:rPr>
              <a:t>Variation of </a:t>
            </a:r>
            <a:r>
              <a:rPr lang="en-US" sz="2000" b="1" baseline="30000" dirty="0">
                <a:solidFill>
                  <a:srgbClr val="FF0000"/>
                </a:solidFill>
                <a:latin typeface="Times New Roman" pitchFamily="18" charset="0"/>
                <a:ea typeface="Calibri" pitchFamily="34" charset="0"/>
                <a:cs typeface="Times New Roman" pitchFamily="18" charset="0"/>
              </a:rPr>
              <a:t>1</a:t>
            </a:r>
            <a:r>
              <a:rPr lang="en-US" sz="2000" b="1" dirty="0">
                <a:solidFill>
                  <a:srgbClr val="FF0000"/>
                </a:solidFill>
                <a:latin typeface="Times New Roman" pitchFamily="18" charset="0"/>
                <a:ea typeface="Calibri" pitchFamily="34" charset="0"/>
                <a:cs typeface="Times New Roman" pitchFamily="18" charset="0"/>
              </a:rPr>
              <a:t>H Excess nuclei with operating frequency </a:t>
            </a:r>
            <a:endParaRPr lang="en-US"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870863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6</a:t>
            </a:fld>
            <a:endParaRPr lang="en-US"/>
          </a:p>
        </p:txBody>
      </p:sp>
      <p:sp>
        <p:nvSpPr>
          <p:cNvPr id="3" name="مستطيل 2"/>
          <p:cNvSpPr/>
          <p:nvPr/>
        </p:nvSpPr>
        <p:spPr>
          <a:xfrm>
            <a:off x="539552" y="783661"/>
            <a:ext cx="7992888" cy="5121723"/>
          </a:xfrm>
          <a:prstGeom prst="rect">
            <a:avLst/>
          </a:prstGeom>
        </p:spPr>
        <p:txBody>
          <a:bodyPr wrap="square">
            <a:spAutoFit/>
          </a:bodyPr>
          <a:lstStyle/>
          <a:p>
            <a:pPr>
              <a:lnSpc>
                <a:spcPct val="115000"/>
              </a:lnSpc>
              <a:spcBef>
                <a:spcPts val="1000"/>
              </a:spcBef>
              <a:spcAft>
                <a:spcPts val="0"/>
              </a:spcAft>
            </a:pPr>
            <a:r>
              <a:rPr lang="en-US" sz="2400" b="1" i="1" u="sng" dirty="0">
                <a:solidFill>
                  <a:srgbClr val="FF0000"/>
                </a:solidFill>
                <a:latin typeface="Times New Roman"/>
                <a:ea typeface="Times New Roman"/>
                <a:cs typeface="Times New Roman"/>
              </a:rPr>
              <a:t>Number of signals </a:t>
            </a:r>
            <a:endParaRPr lang="en-US" sz="2400" b="1" dirty="0">
              <a:solidFill>
                <a:srgbClr val="4F81BD"/>
              </a:solidFill>
              <a:latin typeface="Cambria"/>
              <a:ea typeface="Times New Roman"/>
              <a:cs typeface="Times New Roman"/>
            </a:endParaRPr>
          </a:p>
          <a:p>
            <a:pPr>
              <a:lnSpc>
                <a:spcPct val="115000"/>
              </a:lnSpc>
              <a:spcAft>
                <a:spcPts val="1000"/>
              </a:spcAft>
            </a:pPr>
            <a:r>
              <a:rPr lang="en-US" sz="2400" dirty="0">
                <a:latin typeface="Times New Roman"/>
                <a:ea typeface="Calibri"/>
                <a:cs typeface="Arial"/>
              </a:rPr>
              <a:t>The number of signals in the NMR tells the number of different sets of equivalent protons in a molecule. Each signal corresponds to a set of equivalent protons. It may be noted that magnetically equivalent protons are chemically equivalent proton.</a:t>
            </a:r>
            <a:endParaRPr lang="en-US" sz="2400" dirty="0">
              <a:ea typeface="Calibri"/>
              <a:cs typeface="Arial"/>
            </a:endParaRPr>
          </a:p>
          <a:p>
            <a:pPr>
              <a:lnSpc>
                <a:spcPct val="115000"/>
              </a:lnSpc>
              <a:spcAft>
                <a:spcPts val="1000"/>
              </a:spcAft>
            </a:pPr>
            <a:r>
              <a:rPr lang="en-US" sz="2400" b="1" dirty="0">
                <a:solidFill>
                  <a:srgbClr val="0070C0"/>
                </a:solidFill>
                <a:latin typeface="Times New Roman"/>
                <a:ea typeface="Calibri"/>
                <a:cs typeface="Arial"/>
              </a:rPr>
              <a:t>Chemically equivalent protons: -</a:t>
            </a:r>
            <a:r>
              <a:rPr lang="en-US" sz="2400" dirty="0">
                <a:latin typeface="Times New Roman"/>
                <a:ea typeface="Calibri"/>
                <a:cs typeface="Arial"/>
              </a:rPr>
              <a:t> are protons in identical electronic environments, and have the same value of chemical shift in NMR spectroscopy.</a:t>
            </a:r>
            <a:endParaRPr lang="en-US" sz="2400" dirty="0">
              <a:ea typeface="Calibri"/>
              <a:cs typeface="Arial"/>
            </a:endParaRPr>
          </a:p>
          <a:p>
            <a:pPr algn="ctr">
              <a:lnSpc>
                <a:spcPct val="115000"/>
              </a:lnSpc>
              <a:spcAft>
                <a:spcPts val="1000"/>
              </a:spcAft>
            </a:pPr>
            <a:r>
              <a:rPr lang="en-US" sz="2400" b="1" dirty="0">
                <a:solidFill>
                  <a:srgbClr val="C00000"/>
                </a:solidFill>
                <a:latin typeface="Times New Roman"/>
                <a:ea typeface="Calibri"/>
                <a:cs typeface="Arial"/>
              </a:rPr>
              <a:t>Chemical equivalent</a:t>
            </a:r>
            <a:r>
              <a:rPr lang="en-US" sz="2400" b="1" dirty="0">
                <a:solidFill>
                  <a:srgbClr val="C00000"/>
                </a:solidFill>
                <a:latin typeface="Cambria Math"/>
                <a:ea typeface="Calibri"/>
                <a:cs typeface="Times New Roman"/>
              </a:rPr>
              <a:t>→</a:t>
            </a:r>
            <a:r>
              <a:rPr lang="en-US" sz="2400" b="1" dirty="0">
                <a:solidFill>
                  <a:srgbClr val="C00000"/>
                </a:solidFill>
                <a:latin typeface="Times New Roman"/>
                <a:ea typeface="Calibri"/>
                <a:cs typeface="Arial"/>
              </a:rPr>
              <a:t> chemical shift equivalent</a:t>
            </a:r>
            <a:endParaRPr lang="en-US" sz="2400" dirty="0">
              <a:ea typeface="Calibri"/>
              <a:cs typeface="Arial"/>
            </a:endParaRPr>
          </a:p>
          <a:p>
            <a:pPr algn="ctr">
              <a:lnSpc>
                <a:spcPct val="115000"/>
              </a:lnSpc>
              <a:spcAft>
                <a:spcPts val="1000"/>
              </a:spcAft>
            </a:pPr>
            <a:r>
              <a:rPr lang="en-US" sz="2400" b="1" dirty="0">
                <a:solidFill>
                  <a:srgbClr val="C00000"/>
                </a:solidFill>
                <a:latin typeface="Times New Roman"/>
                <a:ea typeface="Calibri"/>
                <a:cs typeface="Arial"/>
              </a:rPr>
              <a:t>Magnetically equivalent</a:t>
            </a:r>
            <a:r>
              <a:rPr lang="en-US" sz="2400" b="1" dirty="0">
                <a:solidFill>
                  <a:srgbClr val="C00000"/>
                </a:solidFill>
                <a:latin typeface="Cambria Math"/>
                <a:ea typeface="Calibri"/>
                <a:cs typeface="Times New Roman"/>
              </a:rPr>
              <a:t>→</a:t>
            </a:r>
            <a:r>
              <a:rPr lang="en-US" sz="2400" b="1" dirty="0">
                <a:solidFill>
                  <a:srgbClr val="C00000"/>
                </a:solidFill>
                <a:latin typeface="Times New Roman"/>
                <a:ea typeface="Calibri"/>
                <a:cs typeface="Arial"/>
              </a:rPr>
              <a:t> coupling equivalent</a:t>
            </a:r>
            <a:endParaRPr lang="en-US" sz="2400" dirty="0">
              <a:ea typeface="Calibri"/>
              <a:cs typeface="Arial"/>
            </a:endParaRPr>
          </a:p>
        </p:txBody>
      </p:sp>
    </p:spTree>
    <p:extLst>
      <p:ext uri="{BB962C8B-B14F-4D97-AF65-F5344CB8AC3E}">
        <p14:creationId xmlns:p14="http://schemas.microsoft.com/office/powerpoint/2010/main" val="3237512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34FD98C-5189-4B6D-BB26-D9B30D4D681E}" type="slidenum">
              <a:rPr lang="en-US" smtClean="0"/>
              <a:pPr/>
              <a:t>7</a:t>
            </a:fld>
            <a:endParaRPr lang="en-US"/>
          </a:p>
        </p:txBody>
      </p:sp>
      <p:sp>
        <p:nvSpPr>
          <p:cNvPr id="3" name="مستطيل 2"/>
          <p:cNvSpPr/>
          <p:nvPr/>
        </p:nvSpPr>
        <p:spPr>
          <a:xfrm>
            <a:off x="467544" y="476672"/>
            <a:ext cx="8568952" cy="1046440"/>
          </a:xfrm>
          <a:prstGeom prst="rect">
            <a:avLst/>
          </a:prstGeom>
        </p:spPr>
        <p:txBody>
          <a:bodyPr wrap="square">
            <a:spAutoFit/>
          </a:bodyPr>
          <a:lstStyle/>
          <a:p>
            <a:r>
              <a:rPr lang="en-US" sz="4400" b="1" dirty="0">
                <a:solidFill>
                  <a:prstClr val="black"/>
                </a:solidFill>
                <a:ea typeface="+mj-ea"/>
                <a:cs typeface="+mj-cs"/>
              </a:rPr>
              <a:t>Compounds showing one signal</a:t>
            </a:r>
            <a:r>
              <a:rPr lang="en-US" sz="4400" dirty="0">
                <a:solidFill>
                  <a:prstClr val="black"/>
                </a:solidFill>
                <a:ea typeface="+mj-ea"/>
                <a:cs typeface="+mj-cs"/>
              </a:rPr>
              <a:t/>
            </a:r>
            <a:br>
              <a:rPr lang="en-US" sz="4400" dirty="0">
                <a:solidFill>
                  <a:prstClr val="black"/>
                </a:solidFill>
                <a:ea typeface="+mj-ea"/>
                <a:cs typeface="+mj-cs"/>
              </a:rPr>
            </a:br>
            <a:endParaRPr lang="ar-IQ" dirty="0"/>
          </a:p>
        </p:txBody>
      </p:sp>
      <p:graphicFrame>
        <p:nvGraphicFramePr>
          <p:cNvPr id="4" name="كائن 3"/>
          <p:cNvGraphicFramePr>
            <a:graphicFrameLocks noChangeAspect="1"/>
          </p:cNvGraphicFramePr>
          <p:nvPr>
            <p:extLst>
              <p:ext uri="{D42A27DB-BD31-4B8C-83A1-F6EECF244321}">
                <p14:modId xmlns:p14="http://schemas.microsoft.com/office/powerpoint/2010/main" val="377784317"/>
              </p:ext>
            </p:extLst>
          </p:nvPr>
        </p:nvGraphicFramePr>
        <p:xfrm>
          <a:off x="827584" y="1523112"/>
          <a:ext cx="7085999" cy="1629147"/>
        </p:xfrm>
        <a:graphic>
          <a:graphicData uri="http://schemas.openxmlformats.org/presentationml/2006/ole">
            <mc:AlternateContent xmlns:mc="http://schemas.openxmlformats.org/markup-compatibility/2006">
              <mc:Choice xmlns:v="urn:schemas-microsoft-com:vml" Requires="v">
                <p:oleObj spid="_x0000_s29704" name="CS ChemDraw Drawing" r:id="rId3" imgW="6647307" imgH="1528191" progId="ChemDraw.Document.6.0">
                  <p:embed/>
                </p:oleObj>
              </mc:Choice>
              <mc:Fallback>
                <p:oleObj name="CS ChemDraw Drawing" r:id="rId3" imgW="6647307" imgH="1528191"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523112"/>
                        <a:ext cx="7085999" cy="1629147"/>
                      </a:xfrm>
                      <a:prstGeom prst="rect">
                        <a:avLst/>
                      </a:prstGeom>
                      <a:noFill/>
                      <a:ln>
                        <a:noFill/>
                      </a:ln>
                    </p:spPr>
                  </p:pic>
                </p:oleObj>
              </mc:Fallback>
            </mc:AlternateContent>
          </a:graphicData>
        </a:graphic>
      </p:graphicFrame>
      <p:graphicFrame>
        <p:nvGraphicFramePr>
          <p:cNvPr id="5" name="كائن 4"/>
          <p:cNvGraphicFramePr>
            <a:graphicFrameLocks noChangeAspect="1"/>
          </p:cNvGraphicFramePr>
          <p:nvPr/>
        </p:nvGraphicFramePr>
        <p:xfrm>
          <a:off x="1214438" y="3714750"/>
          <a:ext cx="6584950" cy="2214563"/>
        </p:xfrm>
        <a:graphic>
          <a:graphicData uri="http://schemas.openxmlformats.org/presentationml/2006/ole">
            <mc:AlternateContent xmlns:mc="http://schemas.openxmlformats.org/markup-compatibility/2006">
              <mc:Choice xmlns:v="urn:schemas-microsoft-com:vml" Requires="v">
                <p:oleObj spid="_x0000_s29705" name="CS ChemDraw Drawing" r:id="rId5" imgW="4757547" imgH="1605915" progId="ChemDraw.Document.6.0">
                  <p:embed/>
                </p:oleObj>
              </mc:Choice>
              <mc:Fallback>
                <p:oleObj name="CS ChemDraw Drawing" r:id="rId5" imgW="4757547" imgH="1605915"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4438" y="3714750"/>
                        <a:ext cx="6584950"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1313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extLst>
              <p:ext uri="{D42A27DB-BD31-4B8C-83A1-F6EECF244321}">
                <p14:modId xmlns:p14="http://schemas.microsoft.com/office/powerpoint/2010/main" val="2102622350"/>
              </p:ext>
            </p:extLst>
          </p:nvPr>
        </p:nvGraphicFramePr>
        <p:xfrm>
          <a:off x="1619672" y="2420888"/>
          <a:ext cx="5722977" cy="4000528"/>
        </p:xfrm>
        <a:graphic>
          <a:graphicData uri="http://schemas.openxmlformats.org/presentationml/2006/ole">
            <mc:AlternateContent xmlns:mc="http://schemas.openxmlformats.org/markup-compatibility/2006">
              <mc:Choice xmlns:v="urn:schemas-microsoft-com:vml" Requires="v">
                <p:oleObj spid="_x0000_s16390" name="CS ChemDraw Drawing" r:id="rId3" imgW="5243400" imgH="3665160" progId="ChemDraw.Document.6.0">
                  <p:embed/>
                </p:oleObj>
              </mc:Choice>
              <mc:Fallback>
                <p:oleObj name="CS ChemDraw Drawing" r:id="rId3" imgW="5243400" imgH="3665160" progId="ChemDraw.Document.6.0">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2420888"/>
                        <a:ext cx="5722977" cy="40005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1071538" y="345497"/>
            <a:ext cx="5500726" cy="400110"/>
          </a:xfrm>
          <a:prstGeom prst="rect">
            <a:avLst/>
          </a:prstGeom>
          <a:noFill/>
        </p:spPr>
        <p:txBody>
          <a:bodyPr wrap="square" rtlCol="0">
            <a:spAutoFit/>
          </a:bodyPr>
          <a:lstStyle/>
          <a:p>
            <a:r>
              <a:rPr lang="en-US" sz="2000" b="1" dirty="0">
                <a:solidFill>
                  <a:srgbClr val="C00000"/>
                </a:solidFill>
              </a:rPr>
              <a:t>Compounds showing more than one signal</a:t>
            </a:r>
            <a:endParaRPr lang="en-US" sz="2000" dirty="0">
              <a:solidFill>
                <a:srgbClr val="C00000"/>
              </a:solidFill>
            </a:endParaRPr>
          </a:p>
        </p:txBody>
      </p:sp>
      <p:sp>
        <p:nvSpPr>
          <p:cNvPr id="6" name="Slide Number Placeholder 5"/>
          <p:cNvSpPr>
            <a:spLocks noGrp="1"/>
          </p:cNvSpPr>
          <p:nvPr>
            <p:ph type="sldNum" sz="quarter" idx="12"/>
          </p:nvPr>
        </p:nvSpPr>
        <p:spPr/>
        <p:txBody>
          <a:bodyPr/>
          <a:lstStyle/>
          <a:p>
            <a:fld id="{834FD98C-5189-4B6D-BB26-D9B30D4D681E}" type="slidenum">
              <a:rPr lang="en-US" smtClean="0"/>
              <a:pPr/>
              <a:t>8</a:t>
            </a:fld>
            <a:endParaRPr lang="en-US"/>
          </a:p>
        </p:txBody>
      </p:sp>
      <p:sp>
        <p:nvSpPr>
          <p:cNvPr id="2" name="مستطيل 1"/>
          <p:cNvSpPr/>
          <p:nvPr/>
        </p:nvSpPr>
        <p:spPr>
          <a:xfrm>
            <a:off x="323528" y="971590"/>
            <a:ext cx="8424936" cy="1508105"/>
          </a:xfrm>
          <a:prstGeom prst="rect">
            <a:avLst/>
          </a:prstGeom>
        </p:spPr>
        <p:txBody>
          <a:bodyPr wrap="square">
            <a:spAutoFit/>
          </a:bodyPr>
          <a:lstStyle/>
          <a:p>
            <a:pPr lvl="0">
              <a:lnSpc>
                <a:spcPct val="115000"/>
              </a:lnSpc>
              <a:spcAft>
                <a:spcPts val="1000"/>
              </a:spcAft>
            </a:pPr>
            <a:r>
              <a:rPr lang="en-US" b="1" dirty="0">
                <a:solidFill>
                  <a:srgbClr val="002060"/>
                </a:solidFill>
                <a:latin typeface="Times New Roman"/>
                <a:ea typeface="Calibri"/>
                <a:cs typeface="Arial"/>
              </a:rPr>
              <a:t> </a:t>
            </a:r>
            <a:r>
              <a:rPr lang="en-US" sz="2000" b="1" dirty="0">
                <a:solidFill>
                  <a:srgbClr val="002060"/>
                </a:solidFill>
                <a:latin typeface="Times New Roman"/>
                <a:ea typeface="Calibri"/>
                <a:cs typeface="Arial"/>
              </a:rPr>
              <a:t>Compounds showing more than one signal, a molecule that has sets of protons that are chemically distinct from one another may give rise to a different absorption peak from each set, in which case the sets of protons are chemically nonequivalent</a:t>
            </a:r>
            <a:endParaRPr lang="en-US" sz="2000" dirty="0">
              <a:ea typeface="Calibri"/>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09" name="Object 1"/>
          <p:cNvGraphicFramePr>
            <a:graphicFrameLocks noChangeAspect="1"/>
          </p:cNvGraphicFramePr>
          <p:nvPr/>
        </p:nvGraphicFramePr>
        <p:xfrm>
          <a:off x="857224" y="2571744"/>
          <a:ext cx="7633811" cy="3176597"/>
        </p:xfrm>
        <a:graphic>
          <a:graphicData uri="http://schemas.openxmlformats.org/presentationml/2006/ole">
            <mc:AlternateContent xmlns:mc="http://schemas.openxmlformats.org/markup-compatibility/2006">
              <mc:Choice xmlns:v="urn:schemas-microsoft-com:vml" Requires="v">
                <p:oleObj spid="_x0000_s17412" name="CS ChemDraw Drawing" r:id="rId3" imgW="5889879" imgH="2454783" progId="ChemDraw.Document.6.0">
                  <p:embed/>
                </p:oleObj>
              </mc:Choice>
              <mc:Fallback>
                <p:oleObj name="CS ChemDraw Drawing" r:id="rId3" imgW="5889879" imgH="2454783" progId="ChemDraw.Document.6.0">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24" y="2571744"/>
                        <a:ext cx="7633811" cy="31765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571472" y="857232"/>
            <a:ext cx="8143932" cy="1200329"/>
          </a:xfrm>
          <a:prstGeom prst="rect">
            <a:avLst/>
          </a:prstGeom>
          <a:noFill/>
        </p:spPr>
        <p:txBody>
          <a:bodyPr wrap="square" rtlCol="0">
            <a:spAutoFit/>
          </a:bodyPr>
          <a:lstStyle/>
          <a:p>
            <a:r>
              <a:rPr lang="en-US" b="1" dirty="0">
                <a:latin typeface="Times New Roman" pitchFamily="18" charset="0"/>
                <a:cs typeface="Times New Roman" pitchFamily="18" charset="0"/>
              </a:rPr>
              <a:t>Chemically equivalent protons must also be stereo chemically equivalent, particular set of protons are said to be chemically equivalent only if they remain in exactly similar environment when the stereo-chemical formula of the molecule under consideration is written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834FD98C-5189-4B6D-BB26-D9B30D4D681E}"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634</Words>
  <Application>Microsoft Office PowerPoint</Application>
  <PresentationFormat>عرض على الشاشة (3:4)‏</PresentationFormat>
  <Paragraphs>59</Paragraphs>
  <Slides>11</Slides>
  <Notes>1</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11</vt:i4>
      </vt:variant>
    </vt:vector>
  </HeadingPairs>
  <TitlesOfParts>
    <vt:vector size="13" baseType="lpstr">
      <vt:lpstr>Office Theme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Compounds showing one signal </dc:title>
  <dc:creator>1</dc:creator>
  <cp:lastModifiedBy>InteL</cp:lastModifiedBy>
  <cp:revision>15</cp:revision>
  <dcterms:created xsi:type="dcterms:W3CDTF">2014-03-03T07:19:00Z</dcterms:created>
  <dcterms:modified xsi:type="dcterms:W3CDTF">2019-03-11T16:10:06Z</dcterms:modified>
</cp:coreProperties>
</file>